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319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874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01422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2126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4791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6315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582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836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223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65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74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541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1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8216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210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943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9/11/2019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021021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usinessjargons.com/staffing.html" TargetMode="External"/><Relationship Id="rId2" Type="http://schemas.openxmlformats.org/officeDocument/2006/relationships/hyperlink" Target="https://businessjargons.com/planning.html" TargetMode="External"/><Relationship Id="rId1" Type="http://schemas.openxmlformats.org/officeDocument/2006/relationships/slideLayout" Target="../slideLayouts/slideLayout2.xml"/><Relationship Id="rId4" Type="http://schemas.openxmlformats.org/officeDocument/2006/relationships/hyperlink" Target="https://businessjargons.com/controlling.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a:t>
            </a:r>
            <a:endParaRPr lang="en-US" dirty="0"/>
          </a:p>
        </p:txBody>
      </p:sp>
      <p:sp>
        <p:nvSpPr>
          <p:cNvPr id="3" name="Subtitle 2"/>
          <p:cNvSpPr>
            <a:spLocks noGrp="1"/>
          </p:cNvSpPr>
          <p:nvPr>
            <p:ph type="subTitle" idx="1"/>
          </p:nvPr>
        </p:nvSpPr>
        <p:spPr/>
        <p:txBody>
          <a:bodyPr/>
          <a:lstStyle/>
          <a:p>
            <a:pPr algn="ctr"/>
            <a:r>
              <a:rPr lang="en-US" dirty="0" smtClean="0"/>
              <a:t>The concept of Management</a:t>
            </a:r>
            <a:endParaRPr lang="en-US" dirty="0"/>
          </a:p>
        </p:txBody>
      </p:sp>
    </p:spTree>
    <p:extLst>
      <p:ext uri="{BB962C8B-B14F-4D97-AF65-F5344CB8AC3E}">
        <p14:creationId xmlns:p14="http://schemas.microsoft.com/office/powerpoint/2010/main" val="3515978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0647"/>
            <a:ext cx="8122023" cy="6494929"/>
          </a:xfrm>
        </p:spPr>
        <p:txBody>
          <a:bodyPr>
            <a:normAutofit fontScale="92500" lnSpcReduction="10000"/>
          </a:bodyPr>
          <a:lstStyle/>
          <a:p>
            <a:pPr algn="just"/>
            <a:r>
              <a:rPr lang="en-US" sz="2000" b="1" dirty="0">
                <a:hlinkClick r:id="rId2"/>
              </a:rPr>
              <a:t>Planning</a:t>
            </a:r>
            <a:r>
              <a:rPr lang="en-US" sz="2000" dirty="0"/>
              <a:t>: It is the first and foremost function of management, i.e. to decide beforehand what is to be done in future. It encompasses formulating policies, establishing targets, scheduling actions and so forth.</a:t>
            </a:r>
          </a:p>
          <a:p>
            <a:pPr algn="just"/>
            <a:r>
              <a:rPr lang="en-US" sz="2000" b="1" dirty="0"/>
              <a:t>Organizing</a:t>
            </a:r>
            <a:r>
              <a:rPr lang="en-US" sz="2000" dirty="0"/>
              <a:t>: Once the plans are formulated, the next step is to </a:t>
            </a:r>
            <a:r>
              <a:rPr lang="en-US" sz="2000" dirty="0" smtClean="0"/>
              <a:t>organize </a:t>
            </a:r>
            <a:r>
              <a:rPr lang="en-US" sz="2000" dirty="0"/>
              <a:t>the activities and resources, as in identifying the tasks, classifying them, assigning duties to subordinates and allocating the resources.</a:t>
            </a:r>
          </a:p>
          <a:p>
            <a:pPr algn="just"/>
            <a:r>
              <a:rPr lang="en-US" sz="2000" b="1" dirty="0">
                <a:hlinkClick r:id="rId3"/>
              </a:rPr>
              <a:t>Staffing</a:t>
            </a:r>
            <a:r>
              <a:rPr lang="en-US" sz="2000" dirty="0"/>
              <a:t>: It involves hiring personnel for carrying out various activities of the organization. It is to ensure that the right person is appointed to the right job</a:t>
            </a:r>
            <a:r>
              <a:rPr lang="en-US" sz="2000" dirty="0" smtClean="0"/>
              <a:t>.</a:t>
            </a:r>
          </a:p>
          <a:p>
            <a:r>
              <a:rPr lang="en-US" sz="2000" b="1" dirty="0"/>
              <a:t>Directing</a:t>
            </a:r>
            <a:r>
              <a:rPr lang="en-US" sz="2000" dirty="0"/>
              <a:t>: It is the task of the manager to guide, supervise, lead and motivate the subordinates, to ensure that they work in the right direction, so far as the objectives of the organization are concerned.</a:t>
            </a:r>
          </a:p>
          <a:p>
            <a:r>
              <a:rPr lang="en-US" sz="2000" b="1" dirty="0">
                <a:hlinkClick r:id="rId4"/>
              </a:rPr>
              <a:t>Controlling</a:t>
            </a:r>
            <a:r>
              <a:rPr lang="en-US" sz="2000" dirty="0"/>
              <a:t>: The controlling function of management involves a number of steps to be taken to make sure that the performance of the employees is as per the plans. It involves establishing performance standards and comparing them with the actual performance. In case of any variations, necessary steps are to be taken for its correction.</a:t>
            </a:r>
          </a:p>
          <a:p>
            <a:pPr algn="just"/>
            <a:endParaRPr lang="en-US" sz="2000" dirty="0"/>
          </a:p>
          <a:p>
            <a:pPr algn="just"/>
            <a:endParaRPr lang="en-US" sz="2000" dirty="0"/>
          </a:p>
        </p:txBody>
      </p:sp>
    </p:spTree>
    <p:extLst>
      <p:ext uri="{BB962C8B-B14F-4D97-AF65-F5344CB8AC3E}">
        <p14:creationId xmlns:p14="http://schemas.microsoft.com/office/powerpoint/2010/main" val="906363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200" b="1" dirty="0"/>
              <a:t>Coordination</a:t>
            </a:r>
            <a:r>
              <a:rPr lang="en-US" sz="2200" dirty="0"/>
              <a:t> is an important feature of management which means the integration of the activities, processes and operations of the organization and </a:t>
            </a:r>
            <a:r>
              <a:rPr lang="en-US" sz="2200" dirty="0" smtClean="0"/>
              <a:t>synchronization </a:t>
            </a:r>
            <a:r>
              <a:rPr lang="en-US" sz="2200" dirty="0"/>
              <a:t>of efforts, to ensure that every element of the organization contributes to its success.</a:t>
            </a:r>
            <a:endParaRPr lang="en-US" sz="2200" dirty="0"/>
          </a:p>
        </p:txBody>
      </p:sp>
    </p:spTree>
    <p:extLst>
      <p:ext uri="{BB962C8B-B14F-4D97-AF65-F5344CB8AC3E}">
        <p14:creationId xmlns:p14="http://schemas.microsoft.com/office/powerpoint/2010/main" val="2170313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a:xfrm>
            <a:off x="914400" y="1264555"/>
            <a:ext cx="8135471" cy="5446059"/>
          </a:xfrm>
        </p:spPr>
        <p:txBody>
          <a:bodyPr>
            <a:noAutofit/>
          </a:bodyPr>
          <a:lstStyle/>
          <a:p>
            <a:pPr algn="just"/>
            <a:r>
              <a:rPr lang="en-US" sz="2100" dirty="0"/>
              <a:t>Management can be defined as the </a:t>
            </a:r>
            <a:r>
              <a:rPr lang="en-US" sz="2100" b="1" dirty="0"/>
              <a:t>process of administering and controlling the affairs of the organization</a:t>
            </a:r>
            <a:r>
              <a:rPr lang="en-US" sz="2100" dirty="0"/>
              <a:t>, irrespective of its nature, type, structure and size. </a:t>
            </a:r>
            <a:endParaRPr lang="en-US" sz="2100" dirty="0" smtClean="0"/>
          </a:p>
          <a:p>
            <a:pPr algn="just"/>
            <a:r>
              <a:rPr lang="en-US" sz="2100" dirty="0" smtClean="0"/>
              <a:t>It </a:t>
            </a:r>
            <a:r>
              <a:rPr lang="en-US" sz="2100" dirty="0"/>
              <a:t>is an act of creating and maintaining such a business environment </a:t>
            </a:r>
            <a:r>
              <a:rPr lang="en-US" sz="2100" dirty="0" smtClean="0"/>
              <a:t>where </a:t>
            </a:r>
            <a:r>
              <a:rPr lang="en-US" sz="2100" dirty="0"/>
              <a:t>the members of the organization can work together, and achieve business objectives efficiently and effectively.</a:t>
            </a:r>
          </a:p>
          <a:p>
            <a:pPr algn="just"/>
            <a:r>
              <a:rPr lang="en-US" sz="2100" dirty="0"/>
              <a:t>Management acts as a guide to a group of people working in the organization and coordinating their efforts, towards the attainment of the common objective.</a:t>
            </a:r>
          </a:p>
          <a:p>
            <a:pPr algn="just"/>
            <a:r>
              <a:rPr lang="en-US" sz="2100" dirty="0"/>
              <a:t>In other words, it is concerned with </a:t>
            </a:r>
            <a:r>
              <a:rPr lang="en-US" sz="2100" b="1" dirty="0"/>
              <a:t>optimally using </a:t>
            </a:r>
            <a:r>
              <a:rPr lang="en-US" sz="2100" b="1" dirty="0" err="1"/>
              <a:t>5M’s</a:t>
            </a:r>
            <a:r>
              <a:rPr lang="en-US" sz="2100" b="1" dirty="0"/>
              <a:t>, i.e. men, machine, material, money and methods</a:t>
            </a:r>
            <a:r>
              <a:rPr lang="en-US" sz="2100" dirty="0"/>
              <a:t> and, this is possible only when there proper direction, coordination and integration of the processes and activities, to achieve the desired results.</a:t>
            </a:r>
          </a:p>
          <a:p>
            <a:pPr algn="just"/>
            <a:endParaRPr lang="en-US" sz="2100" dirty="0"/>
          </a:p>
        </p:txBody>
      </p:sp>
    </p:spTree>
    <p:extLst>
      <p:ext uri="{BB962C8B-B14F-4D97-AF65-F5344CB8AC3E}">
        <p14:creationId xmlns:p14="http://schemas.microsoft.com/office/powerpoint/2010/main" val="510617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of Management</a:t>
            </a:r>
            <a:br>
              <a:rPr lang="en-US" dirty="0"/>
            </a:br>
            <a:endParaRPr lang="en-US" dirty="0"/>
          </a:p>
        </p:txBody>
      </p:sp>
      <p:sp>
        <p:nvSpPr>
          <p:cNvPr id="3" name="Content Placeholder 2"/>
          <p:cNvSpPr>
            <a:spLocks noGrp="1"/>
          </p:cNvSpPr>
          <p:nvPr>
            <p:ph idx="1"/>
          </p:nvPr>
        </p:nvSpPr>
        <p:spPr/>
        <p:txBody>
          <a:bodyPr/>
          <a:lstStyle/>
          <a:p>
            <a:endParaRPr lang="en-US"/>
          </a:p>
        </p:txBody>
      </p:sp>
      <p:pic>
        <p:nvPicPr>
          <p:cNvPr id="1026" name="Picture 2" descr="https://businessjargons.com/wp-content/uploads/2018/06/charcateristics-of-manage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2291" y="2133600"/>
            <a:ext cx="6092937" cy="3777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768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9212" y="389964"/>
            <a:ext cx="7772399" cy="5642281"/>
          </a:xfrm>
        </p:spPr>
        <p:txBody>
          <a:bodyPr>
            <a:noAutofit/>
          </a:bodyPr>
          <a:lstStyle/>
          <a:p>
            <a:pPr algn="just"/>
            <a:r>
              <a:rPr lang="en-US" sz="2200" b="1" dirty="0"/>
              <a:t>Universal</a:t>
            </a:r>
            <a:r>
              <a:rPr lang="en-US" sz="2200" dirty="0"/>
              <a:t>: All the organizations, whether it is profit-making or not, they require management, for managing their activities. Hence it is universal in nature.</a:t>
            </a:r>
          </a:p>
          <a:p>
            <a:pPr algn="just"/>
            <a:r>
              <a:rPr lang="en-US" sz="2200" b="1" dirty="0"/>
              <a:t>Goal Oriented</a:t>
            </a:r>
            <a:r>
              <a:rPr lang="en-US" sz="2200" dirty="0"/>
              <a:t>: Every organization is set up with a predetermined objective and management helps in reaching those goals timely, and smoothly.</a:t>
            </a:r>
          </a:p>
          <a:p>
            <a:pPr algn="just"/>
            <a:r>
              <a:rPr lang="en-US" sz="2200" b="1" dirty="0"/>
              <a:t>Continuous Process</a:t>
            </a:r>
            <a:r>
              <a:rPr lang="en-US" sz="2200" dirty="0"/>
              <a:t>: It is an ongoing process which tends to persist as long as the organization exists. It is required in every sphere of the organization whether it is production, human resource, finance or marketing</a:t>
            </a:r>
            <a:r>
              <a:rPr lang="en-US" sz="2200" dirty="0" smtClean="0"/>
              <a:t>.</a:t>
            </a:r>
          </a:p>
          <a:p>
            <a:pPr algn="just"/>
            <a:r>
              <a:rPr lang="en-US" sz="2200" b="1" dirty="0"/>
              <a:t>Multi-dimensional</a:t>
            </a:r>
            <a:r>
              <a:rPr lang="en-US" sz="2200" dirty="0"/>
              <a:t>: Management is not confined to the administration of people only, but it also manages work, processes and operations, which makes it a multi-disciplinary activity.</a:t>
            </a:r>
          </a:p>
        </p:txBody>
      </p:sp>
    </p:spTree>
    <p:extLst>
      <p:ext uri="{BB962C8B-B14F-4D97-AF65-F5344CB8AC3E}">
        <p14:creationId xmlns:p14="http://schemas.microsoft.com/office/powerpoint/2010/main" val="1464560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153" y="672353"/>
            <a:ext cx="7176247" cy="5238869"/>
          </a:xfrm>
        </p:spPr>
        <p:txBody>
          <a:bodyPr>
            <a:noAutofit/>
          </a:bodyPr>
          <a:lstStyle/>
          <a:p>
            <a:pPr algn="just"/>
            <a:r>
              <a:rPr lang="en-US" sz="2000" b="1" dirty="0"/>
              <a:t>Group activity</a:t>
            </a:r>
            <a:r>
              <a:rPr lang="en-US" sz="2000" dirty="0"/>
              <a:t>: An organization consists of various members who have different needs, expectations and beliefs. Every person joins the organization with a different motive, but after becoming a part of the organization they work for achieving the same goal. It requires supervision, teamwork and coordination, and in this way, management comes into the picture.</a:t>
            </a:r>
          </a:p>
          <a:p>
            <a:pPr algn="just"/>
            <a:r>
              <a:rPr lang="en-US" sz="2000" b="1" dirty="0"/>
              <a:t>Dynamic function</a:t>
            </a:r>
            <a:r>
              <a:rPr lang="en-US" sz="2000" dirty="0"/>
              <a:t>: An organization exists in a business environment that has various factors like social, political, legal, technological and economic. A slight change in any of these factors will affect the organization’s growth and performance. So, to overcome these changes management formulates strategies and implements them.</a:t>
            </a:r>
          </a:p>
          <a:p>
            <a:pPr algn="just"/>
            <a:r>
              <a:rPr lang="en-US" sz="2000" b="1" dirty="0"/>
              <a:t>Intangible force</a:t>
            </a:r>
            <a:r>
              <a:rPr lang="en-US" sz="2000" dirty="0"/>
              <a:t>: Management can neither be seen nor touched but one can feel its existence, in the way the organization functions</a:t>
            </a:r>
            <a:r>
              <a:rPr lang="en-US" sz="2000" dirty="0" smtClean="0"/>
              <a:t>.</a:t>
            </a:r>
            <a:endParaRPr lang="en-US" sz="2000" dirty="0"/>
          </a:p>
        </p:txBody>
      </p:sp>
    </p:spTree>
    <p:extLst>
      <p:ext uri="{BB962C8B-B14F-4D97-AF65-F5344CB8AC3E}">
        <p14:creationId xmlns:p14="http://schemas.microsoft.com/office/powerpoint/2010/main" val="267942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Management</a:t>
            </a:r>
            <a:endParaRPr lang="en-US" dirty="0"/>
          </a:p>
        </p:txBody>
      </p:sp>
      <p:sp>
        <p:nvSpPr>
          <p:cNvPr id="3" name="Content Placeholder 2"/>
          <p:cNvSpPr>
            <a:spLocks noGrp="1"/>
          </p:cNvSpPr>
          <p:nvPr>
            <p:ph idx="1"/>
          </p:nvPr>
        </p:nvSpPr>
        <p:spPr>
          <a:xfrm>
            <a:off x="1942415" y="2173941"/>
            <a:ext cx="6591985" cy="3777622"/>
          </a:xfrm>
        </p:spPr>
        <p:txBody>
          <a:bodyPr>
            <a:normAutofit/>
          </a:bodyPr>
          <a:lstStyle/>
          <a:p>
            <a:pPr algn="just"/>
            <a:r>
              <a:rPr lang="en-US" sz="2000" dirty="0"/>
              <a:t>Precisely, all the functions, activities and processes of the organization are interconnected to one another. </a:t>
            </a:r>
            <a:endParaRPr lang="en-US" sz="2000" dirty="0" smtClean="0"/>
          </a:p>
          <a:p>
            <a:pPr algn="just"/>
            <a:r>
              <a:rPr lang="en-US" sz="2000" dirty="0" smtClean="0"/>
              <a:t>And </a:t>
            </a:r>
            <a:r>
              <a:rPr lang="en-US" sz="2000" dirty="0"/>
              <a:t>it is the task of the management to bring them together in such a way that they help in reaching the intended result.</a:t>
            </a:r>
            <a:endParaRPr lang="en-US" sz="2000" dirty="0"/>
          </a:p>
        </p:txBody>
      </p:sp>
    </p:spTree>
    <p:extLst>
      <p:ext uri="{BB962C8B-B14F-4D97-AF65-F5344CB8AC3E}">
        <p14:creationId xmlns:p14="http://schemas.microsoft.com/office/powerpoint/2010/main" val="2334986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Management</a:t>
            </a:r>
            <a:br>
              <a:rPr lang="en-US" dirty="0"/>
            </a:br>
            <a:endParaRPr lang="en-US" dirty="0"/>
          </a:p>
        </p:txBody>
      </p:sp>
      <p:sp>
        <p:nvSpPr>
          <p:cNvPr id="3" name="Content Placeholder 2"/>
          <p:cNvSpPr>
            <a:spLocks noGrp="1"/>
          </p:cNvSpPr>
          <p:nvPr>
            <p:ph idx="1"/>
          </p:nvPr>
        </p:nvSpPr>
        <p:spPr/>
        <p:txBody>
          <a:bodyPr/>
          <a:lstStyle/>
          <a:p>
            <a:endParaRPr lang="en-US"/>
          </a:p>
        </p:txBody>
      </p:sp>
      <p:pic>
        <p:nvPicPr>
          <p:cNvPr id="2050" name="Picture 2" descr="https://businessjargons.com/wp-content/uploads/2018/06/levels-of-manage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819" y="2133600"/>
            <a:ext cx="6348975" cy="4213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336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1" y="188258"/>
            <a:ext cx="7391400" cy="5911222"/>
          </a:xfrm>
        </p:spPr>
        <p:txBody>
          <a:bodyPr>
            <a:noAutofit/>
          </a:bodyPr>
          <a:lstStyle/>
          <a:p>
            <a:pPr algn="just"/>
            <a:r>
              <a:rPr lang="en-US" sz="2000" b="1" dirty="0"/>
              <a:t>Top-Level Management</a:t>
            </a:r>
            <a:r>
              <a:rPr lang="en-US" sz="2000" dirty="0"/>
              <a:t>: This is the highest level in the organizational hierarchy, which includes </a:t>
            </a:r>
            <a:r>
              <a:rPr lang="en-US" sz="2000" b="1" dirty="0"/>
              <a:t>Board of Directors and Chief Executives</a:t>
            </a:r>
            <a:r>
              <a:rPr lang="en-US" sz="2000" dirty="0"/>
              <a:t>. They are responsible for defining the objectives, formulating plans, strategies and policies.</a:t>
            </a:r>
          </a:p>
          <a:p>
            <a:pPr algn="just"/>
            <a:r>
              <a:rPr lang="en-US" sz="2000" b="1" dirty="0"/>
              <a:t>Middle-Level Management</a:t>
            </a:r>
            <a:r>
              <a:rPr lang="en-US" sz="2000" dirty="0"/>
              <a:t>: It is the second and most important level in the corporate ladder, as it creates a link between the top and lower level management. It includes </a:t>
            </a:r>
            <a:r>
              <a:rPr lang="en-US" sz="2000" b="1" dirty="0"/>
              <a:t>departmental and division heads and managers</a:t>
            </a:r>
            <a:r>
              <a:rPr lang="en-US" sz="2000" dirty="0"/>
              <a:t> who are responsible for implementing and controlling plans and strategies which are formulated by the top executives.</a:t>
            </a:r>
          </a:p>
          <a:p>
            <a:pPr algn="just"/>
            <a:r>
              <a:rPr lang="en-US" sz="2000" b="1" dirty="0"/>
              <a:t>Lower Level Management</a:t>
            </a:r>
            <a:r>
              <a:rPr lang="en-US" sz="2000" dirty="0"/>
              <a:t>: Otherwise called as functional or operational level management. It includes </a:t>
            </a:r>
            <a:r>
              <a:rPr lang="en-US" sz="2000" b="1" dirty="0"/>
              <a:t>first line managers, foreman, supervisors</a:t>
            </a:r>
            <a:r>
              <a:rPr lang="en-US" sz="2000" dirty="0"/>
              <a:t>. As lower level management directly interacts with the workers, it plays a crucial role in the organization because it helps in reducing wastage and idle time of the workers, improving the quality and quantity of output.</a:t>
            </a:r>
          </a:p>
          <a:p>
            <a:pPr algn="just"/>
            <a:endParaRPr lang="en-US" sz="2000" dirty="0"/>
          </a:p>
        </p:txBody>
      </p:sp>
    </p:spTree>
    <p:extLst>
      <p:ext uri="{BB962C8B-B14F-4D97-AF65-F5344CB8AC3E}">
        <p14:creationId xmlns:p14="http://schemas.microsoft.com/office/powerpoint/2010/main" val="2458061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Management</a:t>
            </a:r>
            <a:br>
              <a:rPr lang="en-US" dirty="0"/>
            </a:br>
            <a:endParaRPr lang="en-US" dirty="0"/>
          </a:p>
        </p:txBody>
      </p:sp>
      <p:sp>
        <p:nvSpPr>
          <p:cNvPr id="3" name="Content Placeholder 2"/>
          <p:cNvSpPr>
            <a:spLocks noGrp="1"/>
          </p:cNvSpPr>
          <p:nvPr>
            <p:ph idx="1"/>
          </p:nvPr>
        </p:nvSpPr>
        <p:spPr/>
        <p:txBody>
          <a:bodyPr/>
          <a:lstStyle/>
          <a:p>
            <a:endParaRPr lang="en-US"/>
          </a:p>
        </p:txBody>
      </p:sp>
      <p:pic>
        <p:nvPicPr>
          <p:cNvPr id="3074" name="Picture 2" descr="functions of manag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6281" y="1479176"/>
            <a:ext cx="2009401" cy="531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492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61</TotalTime>
  <Words>553</Words>
  <Application>Microsoft Office PowerPoint</Application>
  <PresentationFormat>On-screen Show (4:3)</PresentationFormat>
  <Paragraphs>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Introduction </vt:lpstr>
      <vt:lpstr>Management </vt:lpstr>
      <vt:lpstr>Characteristics of Management </vt:lpstr>
      <vt:lpstr>PowerPoint Presentation</vt:lpstr>
      <vt:lpstr>PowerPoint Presentation</vt:lpstr>
      <vt:lpstr>Summary of Management</vt:lpstr>
      <vt:lpstr>Levels of Management </vt:lpstr>
      <vt:lpstr>PowerPoint Presentation</vt:lpstr>
      <vt:lpstr>Functions of Management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Komal Junaid</dc:creator>
  <cp:lastModifiedBy>Komal Junaid</cp:lastModifiedBy>
  <cp:revision>4</cp:revision>
  <dcterms:created xsi:type="dcterms:W3CDTF">2019-09-11T05:43:32Z</dcterms:created>
  <dcterms:modified xsi:type="dcterms:W3CDTF">2019-09-11T06:44:51Z</dcterms:modified>
</cp:coreProperties>
</file>